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3" r:id="rId14"/>
    <p:sldId id="354" r:id="rId15"/>
    <p:sldId id="355" r:id="rId16"/>
    <p:sldId id="356" r:id="rId17"/>
    <p:sldId id="364" r:id="rId18"/>
    <p:sldId id="365" r:id="rId19"/>
    <p:sldId id="366" r:id="rId20"/>
    <p:sldId id="367" r:id="rId21"/>
    <p:sldId id="368" r:id="rId22"/>
    <p:sldId id="369" r:id="rId23"/>
    <p:sldId id="370" r:id="rId24"/>
    <p:sldId id="371" r:id="rId25"/>
    <p:sldId id="372" r:id="rId26"/>
    <p:sldId id="373" r:id="rId27"/>
    <p:sldId id="374" r:id="rId28"/>
    <p:sldId id="377" r:id="rId29"/>
    <p:sldId id="375" r:id="rId30"/>
    <p:sldId id="376"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ags" Target="tags/tag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handoutMaster" Target="handoutMasters/handoutMaster1.xml" /><Relationship Id="rId38"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37"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presProps" Target="presProp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2/10/2023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2/10/2023</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2/10/2023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2/10/2023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2/10/2023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2/10/2023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2/10/2023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2/10/2023</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9.png" /><Relationship Id="rId7" Type="http://schemas.openxmlformats.org/officeDocument/2006/relationships/image" Target="../media/image13.png" /><Relationship Id="rId2" Type="http://schemas.openxmlformats.org/officeDocument/2006/relationships/image" Target="../media/image8.png" /><Relationship Id="rId1" Type="http://schemas.openxmlformats.org/officeDocument/2006/relationships/slideLayout" Target="../slideLayouts/slideLayout2.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5.jp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a:t>
            </a:r>
            <a:r>
              <a:rPr lang="en-US" sz="2000" b="1" i="1" dirty="0">
                <a:solidFill>
                  <a:srgbClr val="E05F2C"/>
                </a:solidFill>
              </a:rPr>
              <a:t>Presented By: Shweta </a:t>
            </a:r>
            <a:r>
              <a:rPr lang="en-US" sz="2000" b="1" i="1" dirty="0" err="1">
                <a:solidFill>
                  <a:srgbClr val="E05F2C"/>
                </a:solidFill>
              </a:rPr>
              <a:t>Kumari</a:t>
            </a:r>
            <a:endParaRPr lang="en-US" sz="2000" b="1" i="1" dirty="0">
              <a:solidFill>
                <a:srgbClr val="E05F2C"/>
              </a:solidFill>
            </a:endParaRP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“Used Car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64B4DE3-FA9C-4DFF-9561-2043E91F9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98" y="2266156"/>
            <a:ext cx="6840760" cy="3467100"/>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Univariate Vizualization of Categorical columns:</a:t>
            </a:r>
          </a:p>
        </p:txBody>
      </p:sp>
      <p:pic>
        <p:nvPicPr>
          <p:cNvPr id="6" name="Picture 5">
            <a:extLst>
              <a:ext uri="{FF2B5EF4-FFF2-40B4-BE49-F238E27FC236}">
                <a16:creationId xmlns:a16="http://schemas.microsoft.com/office/drawing/2014/main" id="{50966C53-84A8-4936-8F73-C36E558A53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980728"/>
            <a:ext cx="2857500" cy="2304256"/>
          </a:xfrm>
          <a:prstGeom prst="rect">
            <a:avLst/>
          </a:prstGeom>
          <a:noFill/>
          <a:ln>
            <a:noFill/>
          </a:ln>
        </p:spPr>
      </p:pic>
      <p:pic>
        <p:nvPicPr>
          <p:cNvPr id="8" name="Content Placeholder 7">
            <a:extLst>
              <a:ext uri="{FF2B5EF4-FFF2-40B4-BE49-F238E27FC236}">
                <a16:creationId xmlns:a16="http://schemas.microsoft.com/office/drawing/2014/main" id="{B4FC0C3E-D71C-4B79-A750-2C9B8121A7F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30216" y="980728"/>
            <a:ext cx="3528392" cy="2304256"/>
          </a:xfrm>
          <a:prstGeom prst="rect">
            <a:avLst/>
          </a:prstGeom>
          <a:noFill/>
          <a:ln>
            <a:noFill/>
          </a:ln>
        </p:spPr>
      </p:pic>
      <p:pic>
        <p:nvPicPr>
          <p:cNvPr id="9" name="Picture 8">
            <a:extLst>
              <a:ext uri="{FF2B5EF4-FFF2-40B4-BE49-F238E27FC236}">
                <a16:creationId xmlns:a16="http://schemas.microsoft.com/office/drawing/2014/main" id="{1D42BD10-5B33-43F0-B57B-743DA73E6D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26660" y="980728"/>
            <a:ext cx="2901950" cy="3096344"/>
          </a:xfrm>
          <a:prstGeom prst="rect">
            <a:avLst/>
          </a:prstGeom>
          <a:noFill/>
          <a:ln>
            <a:noFill/>
          </a:ln>
        </p:spPr>
      </p:pic>
      <p:pic>
        <p:nvPicPr>
          <p:cNvPr id="10" name="Picture 9">
            <a:extLst>
              <a:ext uri="{FF2B5EF4-FFF2-40B4-BE49-F238E27FC236}">
                <a16:creationId xmlns:a16="http://schemas.microsoft.com/office/drawing/2014/main" id="{D074FF0E-8234-4A87-BF78-0F749531B2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975272"/>
            <a:ext cx="3219450" cy="2766096"/>
          </a:xfrm>
          <a:prstGeom prst="rect">
            <a:avLst/>
          </a:prstGeom>
          <a:noFill/>
          <a:ln>
            <a:noFill/>
          </a:ln>
        </p:spPr>
      </p:pic>
      <p:pic>
        <p:nvPicPr>
          <p:cNvPr id="11" name="Picture 10">
            <a:extLst>
              <a:ext uri="{FF2B5EF4-FFF2-40B4-BE49-F238E27FC236}">
                <a16:creationId xmlns:a16="http://schemas.microsoft.com/office/drawing/2014/main" id="{8163F27E-024C-45D1-AA9A-00F7B6A01E0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2150" y="3945177"/>
            <a:ext cx="2927350" cy="2139315"/>
          </a:xfrm>
          <a:prstGeom prst="rect">
            <a:avLst/>
          </a:prstGeom>
          <a:noFill/>
          <a:ln>
            <a:noFill/>
          </a:ln>
        </p:spPr>
      </p:pic>
      <p:pic>
        <p:nvPicPr>
          <p:cNvPr id="12" name="Picture 11">
            <a:extLst>
              <a:ext uri="{FF2B5EF4-FFF2-40B4-BE49-F238E27FC236}">
                <a16:creationId xmlns:a16="http://schemas.microsoft.com/office/drawing/2014/main" id="{77D4FDA3-8B5E-4CC9-A1A9-6513AEBC528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079010" y="3926042"/>
            <a:ext cx="3149600" cy="2139315"/>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can clearly see that there is skewness in most of the columns so we have to treat them using suitable methods.</a:t>
            </a:r>
            <a:endParaRPr lang="en-IN" sz="1800" dirty="0">
              <a:solidFill>
                <a:srgbClr val="000000"/>
              </a:solidFill>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petrol driven and also diesel driven.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are with Manual gear transmission.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Disc front brake cars are more in number followed by Ventilated Disc.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Drum rare break cars are more in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Maximum cars under sale are Maruti followed by Hyundai.</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alibri" panose="020F0502020204030204" pitchFamily="34" charset="0"/>
                <a:ea typeface="Calibri" panose="020F0502020204030204" pitchFamily="34" charset="0"/>
              </a:rPr>
              <a:t>In Bangalore, </a:t>
            </a:r>
            <a:r>
              <a:rPr lang="en-IN" sz="1800" dirty="0" err="1">
                <a:solidFill>
                  <a:srgbClr val="000000"/>
                </a:solidFill>
                <a:effectLst/>
                <a:latin typeface="Calibri" panose="020F0502020204030204" pitchFamily="34" charset="0"/>
                <a:ea typeface="Calibri" panose="020F0502020204030204" pitchFamily="34" charset="0"/>
              </a:rPr>
              <a:t>delhi-ncr</a:t>
            </a:r>
            <a:r>
              <a:rPr lang="en-IN" sz="1800" dirty="0">
                <a:solidFill>
                  <a:srgbClr val="000000"/>
                </a:solidFill>
                <a:effectLst/>
                <a:latin typeface="Calibri" panose="020F0502020204030204" pitchFamily="34" charset="0"/>
                <a:ea typeface="Calibri" panose="020F0502020204030204" pitchFamily="34" charset="0"/>
              </a:rPr>
              <a:t>, </a:t>
            </a:r>
            <a:r>
              <a:rPr lang="en-IN" sz="1800" dirty="0" err="1">
                <a:solidFill>
                  <a:srgbClr val="000000"/>
                </a:solidFill>
                <a:effectLst/>
                <a:latin typeface="Calibri" panose="020F0502020204030204" pitchFamily="34" charset="0"/>
                <a:ea typeface="Calibri" panose="020F0502020204030204" pitchFamily="34" charset="0"/>
              </a:rPr>
              <a:t>mumbai</a:t>
            </a:r>
            <a:r>
              <a:rPr lang="en-IN" sz="1800" dirty="0">
                <a:solidFill>
                  <a:srgbClr val="000000"/>
                </a:solidFill>
                <a:effectLst/>
                <a:latin typeface="Calibri" panose="020F0502020204030204" pitchFamily="34" charset="0"/>
                <a:ea typeface="Calibri" panose="020F0502020204030204" pitchFamily="34" charset="0"/>
              </a:rPr>
              <a:t> and new-</a:t>
            </a:r>
            <a:r>
              <a:rPr lang="en-IN" sz="1800" dirty="0" err="1">
                <a:solidFill>
                  <a:srgbClr val="000000"/>
                </a:solidFill>
                <a:effectLst/>
                <a:latin typeface="Calibri" panose="020F0502020204030204" pitchFamily="34" charset="0"/>
                <a:ea typeface="Calibri" panose="020F0502020204030204" pitchFamily="34" charset="0"/>
              </a:rPr>
              <a:t>delhi</a:t>
            </a:r>
            <a:r>
              <a:rPr lang="en-IN" sz="1800" dirty="0">
                <a:solidFill>
                  <a:srgbClr val="000000"/>
                </a:solidFill>
                <a:effectLst/>
                <a:latin typeface="Calibri" panose="020F0502020204030204" pitchFamily="34" charset="0"/>
                <a:ea typeface="Calibri" panose="020F0502020204030204" pitchFamily="34" charset="0"/>
              </a:rPr>
              <a:t> we can find maximum cars for sale. Since these are most populated places.</a:t>
            </a:r>
            <a:endParaRPr lang="en-IN" sz="1800" b="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6" name="Picture 5">
            <a:extLst>
              <a:ext uri="{FF2B5EF4-FFF2-40B4-BE49-F238E27FC236}">
                <a16:creationId xmlns:a16="http://schemas.microsoft.com/office/drawing/2014/main" id="{0FF1DD7B-38EE-4196-9498-9D6F203B8D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40256"/>
          <a:stretch/>
        </p:blipFill>
        <p:spPr bwMode="auto">
          <a:xfrm>
            <a:off x="1197868" y="836712"/>
            <a:ext cx="10729192" cy="568863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a:bodyPr>
          <a:lstStyle/>
          <a:p>
            <a:r>
              <a:rPr lang="en-IN" dirty="0"/>
              <a:t>Bivariate Vizualization of numerical columns:</a:t>
            </a:r>
          </a:p>
        </p:txBody>
      </p:sp>
      <p:pic>
        <p:nvPicPr>
          <p:cNvPr id="8" name="Picture 7">
            <a:extLst>
              <a:ext uri="{FF2B5EF4-FFF2-40B4-BE49-F238E27FC236}">
                <a16:creationId xmlns:a16="http://schemas.microsoft.com/office/drawing/2014/main" id="{49EC0143-AFFD-448D-AAFC-750124C30B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0217"/>
          <a:stretch/>
        </p:blipFill>
        <p:spPr bwMode="auto">
          <a:xfrm>
            <a:off x="1522413" y="836712"/>
            <a:ext cx="9900591" cy="3600400"/>
          </a:xfrm>
          <a:prstGeom prst="rect">
            <a:avLst/>
          </a:prstGeom>
          <a:noFill/>
          <a:ln>
            <a:noFill/>
          </a:ln>
        </p:spPr>
      </p:pic>
      <p:pic>
        <p:nvPicPr>
          <p:cNvPr id="9" name="Picture 8">
            <a:extLst>
              <a:ext uri="{FF2B5EF4-FFF2-40B4-BE49-F238E27FC236}">
                <a16:creationId xmlns:a16="http://schemas.microsoft.com/office/drawing/2014/main" id="{37223537-BFA2-4560-94BE-1F7D1DAB8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8172" y="4581128"/>
            <a:ext cx="9774832" cy="183515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fontScale="92500" lnSpcReduction="10000"/>
          </a:bodyPr>
          <a:lstStyle/>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below 20k driven kms. And car price is high for less driven cars.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1000-3000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car price is high for 3000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Endine_disp</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Maximum cars are having milage of 10-25kms. And ,milage has no proper relation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Car_price</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has no proper relation with height.</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width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length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Weight also has linear relationship with car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9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top_speed</a:t>
            </a: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car price is also increasing.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5 and 4 seats are having highest price.</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the age of the car increases the car price decreases.</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a:bodyPr>
          <a:lstStyle/>
          <a:p>
            <a:r>
              <a:rPr lang="en-IN" dirty="0"/>
              <a:t>Bivariate Vizualization of categorical columns:</a:t>
            </a:r>
          </a:p>
        </p:txBody>
      </p:sp>
      <p:pic>
        <p:nvPicPr>
          <p:cNvPr id="2050" name="Picture 2">
            <a:extLst>
              <a:ext uri="{FF2B5EF4-FFF2-40B4-BE49-F238E27FC236}">
                <a16:creationId xmlns:a16="http://schemas.microsoft.com/office/drawing/2014/main" id="{8134321E-82A7-43EB-AE2B-061A7E040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74" y="692696"/>
            <a:ext cx="10472254"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Diesel and Electric cars the price is high compared to Petrol, LPG and CNG.</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automatic gear are costlier than manual gear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front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Cars with carbon Ceramic rear break are costlier compared to other cars.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Lamborghini brand cars are having highest sale price.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Bangalore, Hyderabad and </a:t>
            </a:r>
            <a:r>
              <a:rPr lang="en-IN" sz="20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delhi-ncr</a:t>
            </a:r>
            <a:r>
              <a:rPr lang="en-IN" sz="20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car prices are high as they are highly populated cities.</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car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and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a:t>
            </a:r>
            <a:r>
              <a:rPr lang="en-IN" sz="2000" dirty="0">
                <a:latin typeface="Century" panose="02040604050505020304" pitchFamily="18" charset="0"/>
                <a:ea typeface="Calibri" panose="020F0502020204030204" pitchFamily="34" charset="0"/>
                <a:cs typeface="Times New Roman" panose="02020603050405020304" pitchFamily="18" charset="0"/>
              </a:rPr>
              <a:t>Car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cardekho</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Z-score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a:t>
            </a:r>
            <a:r>
              <a:rPr lang="en-IN" sz="1900" dirty="0">
                <a:latin typeface="Century" panose="02040604050505020304" pitchFamily="18" charset="0"/>
                <a:ea typeface="Calibri" panose="020F0502020204030204" pitchFamily="34" charset="0"/>
                <a:cs typeface="Times New Roman" panose="02020603050405020304" pitchFamily="18" charset="0"/>
              </a:rPr>
              <a:t>Car </a:t>
            </a:r>
            <a:r>
              <a:rPr lang="en-IN" sz="1900" dirty="0">
                <a:effectLst/>
                <a:latin typeface="Century" panose="02040604050505020304" pitchFamily="18" charset="0"/>
                <a:ea typeface="Calibri" panose="020F0502020204030204" pitchFamily="34" charset="0"/>
                <a:cs typeface="Times New Roman" panose="02020603050405020304" pitchFamily="18" charset="0"/>
              </a:rPr>
              <a:t>Price was my target and it was a continuous column so this perticular problem was regression problem. And I have used all regression algorithms to build my model. By looking into the difference of r2 score and cross validation score I found DecisionTreeRegressor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pitchFamily="18" charset="0"/>
              </a:rPr>
              <a:t>BaggingRegressor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Used Car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957121"/>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and the difference between r2_score and cross validation score is 3.43%, but still we have to look into multiple models.</a:t>
            </a:r>
          </a:p>
        </p:txBody>
      </p:sp>
      <p:pic>
        <p:nvPicPr>
          <p:cNvPr id="7" name="Picture 6">
            <a:extLst>
              <a:ext uri="{FF2B5EF4-FFF2-40B4-BE49-F238E27FC236}">
                <a16:creationId xmlns:a16="http://schemas.microsoft.com/office/drawing/2014/main" id="{F469EEDA-447C-40BD-AC65-260278ECC2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1600200"/>
            <a:ext cx="10153128" cy="403693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67191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96.86% r2_score and the difference between r2_score and cross validation score is 3.61%.</a:t>
            </a:r>
          </a:p>
        </p:txBody>
      </p:sp>
      <p:pic>
        <p:nvPicPr>
          <p:cNvPr id="7" name="Picture 6">
            <a:extLst>
              <a:ext uri="{FF2B5EF4-FFF2-40B4-BE49-F238E27FC236}">
                <a16:creationId xmlns:a16="http://schemas.microsoft.com/office/drawing/2014/main" id="{8A1C9CFF-69CB-4310-907D-828C22CAB2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684567" cy="3960440"/>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94.93% r2_score and the difference between r2_score and cross validation score is 4.74%.</a:t>
            </a:r>
          </a:p>
        </p:txBody>
      </p:sp>
      <p:pic>
        <p:nvPicPr>
          <p:cNvPr id="9" name="Content Placeholder 8">
            <a:extLst>
              <a:ext uri="{FF2B5EF4-FFF2-40B4-BE49-F238E27FC236}">
                <a16:creationId xmlns:a16="http://schemas.microsoft.com/office/drawing/2014/main" id="{AC8BB6B9-7480-4119-B271-23153B7598E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577064" cy="4268817"/>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91.79% r2_score and the difference between r2_score and cross validation score is 2.96%.</a:t>
            </a:r>
          </a:p>
        </p:txBody>
      </p:sp>
      <p:pic>
        <p:nvPicPr>
          <p:cNvPr id="7" name="Picture 6">
            <a:extLst>
              <a:ext uri="{FF2B5EF4-FFF2-40B4-BE49-F238E27FC236}">
                <a16:creationId xmlns:a16="http://schemas.microsoft.com/office/drawing/2014/main" id="{9E01D56C-45A1-46FA-A3BA-F52D6829F3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700808"/>
            <a:ext cx="9756575" cy="4248472"/>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65244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95.68% r2_score and the difference between r2_score and cross validation score is 3.07%.</a:t>
            </a:r>
          </a:p>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By looking into the difference of r2_score and cross validation score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i</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found DecisionTreeRegressor as the best model with 91.79% r2_score and the difference between r2_score and cross validation score is 2.96%.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A8EE22F-8266-4815-9D52-25E9EE3F1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96752"/>
            <a:ext cx="9865096" cy="387474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51A0080-3299-42E5-A6E4-48511A76E3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25136" cy="496855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pic>
        <p:nvPicPr>
          <p:cNvPr id="7" name="Picture 6">
            <a:extLst>
              <a:ext uri="{FF2B5EF4-FFF2-40B4-BE49-F238E27FC236}">
                <a16:creationId xmlns:a16="http://schemas.microsoft.com/office/drawing/2014/main" id="{D4141D67-1293-4588-9432-D43185804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2" y="1700808"/>
            <a:ext cx="9900591" cy="3744416"/>
          </a:xfrm>
          <a:prstGeom prst="rect">
            <a:avLst/>
          </a:prstGeom>
          <a:noFill/>
          <a:ln>
            <a:noFill/>
          </a:ln>
        </p:spPr>
      </p:pic>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DecisionTreeRegressor, after tunning the model with best parameters I have </a:t>
            </a:r>
            <a:r>
              <a:rPr lang="en-IN" sz="18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1800" b="1" dirty="0">
                <a:effectLst/>
                <a:latin typeface="Century" panose="02040604050505020304" pitchFamily="18" charset="0"/>
                <a:ea typeface="Calibri" panose="020F0502020204030204" pitchFamily="34" charset="0"/>
                <a:cs typeface="Times New Roman" panose="02020603050405020304" pitchFamily="18" charset="0"/>
              </a:rPr>
              <a:t> my model accuracy from 91.79% to 92.29%.</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Car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1B46ED-7CB0-4837-A192-8E4B570C3AF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9916" y="2524442"/>
            <a:ext cx="9649072" cy="3044508"/>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pic>
        <p:nvPicPr>
          <p:cNvPr id="4" name="Picture 3">
            <a:extLst>
              <a:ext uri="{FF2B5EF4-FFF2-40B4-BE49-F238E27FC236}">
                <a16:creationId xmlns:a16="http://schemas.microsoft.com/office/drawing/2014/main" id="{19D36AAB-9AEE-4DC3-B621-90BFB53968EA}"/>
              </a:ext>
            </a:extLst>
          </p:cNvPr>
          <p:cNvPicPr>
            <a:picLocks noChangeAspect="1"/>
          </p:cNvPicPr>
          <p:nvPr/>
        </p:nvPicPr>
        <p:blipFill rotWithShape="1">
          <a:blip r:embed="rId2">
            <a:extLst>
              <a:ext uri="{28A0092B-C50C-407E-A947-70E740481C1C}">
                <a14:useLocalDpi xmlns:a14="http://schemas.microsoft.com/office/drawing/2010/main" val="0"/>
              </a:ext>
            </a:extLst>
          </a:blip>
          <a:srcRect b="1072"/>
          <a:stretch/>
        </p:blipFill>
        <p:spPr bwMode="auto">
          <a:xfrm>
            <a:off x="1341884" y="1458929"/>
            <a:ext cx="10153128" cy="432048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used car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car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car price prediction is still at an early stage. We hope this study has moved a small step ahead in providing some methodological and empirical contributions to online platforms, and presenting an alternative approach to the valuation of used car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used car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Used Car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Used Car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982979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 This project contains two phase</a:t>
            </a:r>
          </a:p>
          <a:p>
            <a:pPr>
              <a:buFont typeface="Wingdings" panose="05000000000000000000" pitchFamily="2" charset="2"/>
              <a:buChar char="ü"/>
            </a:pPr>
            <a:r>
              <a:rPr lang="en-US" sz="1800" dirty="0">
                <a:latin typeface="Century" panose="02040604050505020304" pitchFamily="18" charset="0"/>
              </a:rPr>
              <a:t>Data Collection Phase: You have to scrape at least 5000 used cars data. You can scrape more data as well, it’s up to you. more the data better the model In this section You need to scrape the data of used cars from websites (</a:t>
            </a:r>
            <a:r>
              <a:rPr lang="en-US" sz="1800" dirty="0" err="1">
                <a:latin typeface="Century" panose="02040604050505020304" pitchFamily="18" charset="0"/>
              </a:rPr>
              <a:t>Olx</a:t>
            </a:r>
            <a:r>
              <a:rPr lang="en-US" sz="1800" dirty="0">
                <a:latin typeface="Century" panose="02040604050505020304" pitchFamily="18" charset="0"/>
              </a:rPr>
              <a:t>, </a:t>
            </a:r>
            <a:r>
              <a:rPr lang="en-US" sz="1800" dirty="0" err="1">
                <a:latin typeface="Century" panose="02040604050505020304" pitchFamily="18" charset="0"/>
              </a:rPr>
              <a:t>cardekho</a:t>
            </a:r>
            <a:r>
              <a:rPr lang="en-US" sz="1800" dirty="0">
                <a:latin typeface="Century" panose="02040604050505020304" pitchFamily="18" charset="0"/>
              </a:rPr>
              <a:t>, Cars24 etc.) You need web scraping for this. You have to fetch data for different locations. The number of columns for data doesn’t have limit, it’s up to you and your creativity. Generally, these columns are Brand, model, variant, manufacturing year, driven kilometers, fuel, number of owners, location and at last target variable Price of the car. Try to include all types of cars in your data for example- SUV, Sedans, Coupe, minivan, Hatchback.</a:t>
            </a:r>
          </a:p>
          <a:p>
            <a:pPr>
              <a:buFont typeface="Wingdings" panose="05000000000000000000" pitchFamily="2" charset="2"/>
              <a:buChar char="ü"/>
            </a:pPr>
            <a:r>
              <a:rPr lang="en-US" sz="1800" dirty="0">
                <a:latin typeface="Century" panose="02040604050505020304" pitchFamily="18" charset="0"/>
              </a:rPr>
              <a:t>Model Building Phase: After collecting the data, you need to build a machine learning model. Before model building do all data pre-processing steps. Try different models with different hyper parameters and select the best model</a:t>
            </a:r>
          </a:p>
          <a:p>
            <a:pPr>
              <a:buFont typeface="Wingdings" panose="05000000000000000000" pitchFamily="2" charset="2"/>
              <a:buChar char="ü"/>
            </a:pP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pPr>
            <a:r>
              <a:rPr lang="en-IN" sz="2000" dirty="0">
                <a:latin typeface="Century" panose="02040604050505020304" pitchFamily="18" charset="0"/>
              </a:rPr>
              <a:t> </a:t>
            </a: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lots of individuals who are interested in the used car market at some points in their life because they wanted to sell their car or buy a used car. In this process, it’s a big corner to pay too much or sell less than it’s market value.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There are one of the biggest target group that can be interested in results of this study. If used car sellers better understand what makes a car desirable, what are the important features for a used car, then they may consider this knowledge and offer a better service.</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Used Car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The increased prices of new cars and the financial incapability of the customers to buy them, Used Car sales are on a </a:t>
            </a:r>
            <a:r>
              <a:rPr lang="en-US" sz="2000" b="1" i="0" dirty="0">
                <a:solidFill>
                  <a:srgbClr val="202124"/>
                </a:solidFill>
                <a:effectLst/>
                <a:latin typeface="Century" panose="02040604050505020304" pitchFamily="18" charset="0"/>
              </a:rPr>
              <a:t>global increase</a:t>
            </a:r>
            <a:r>
              <a:rPr lang="en-US" sz="2000" b="0" i="0" dirty="0">
                <a:solidFill>
                  <a:srgbClr val="202124"/>
                </a:solidFill>
                <a:effectLst/>
                <a:latin typeface="Century" panose="02040604050505020304" pitchFamily="18" charset="0"/>
              </a:rPr>
              <a:t>. Therefore, there is an urgent need for a Used Car Price Prediction system which effectively determines the worthiness of the car using a variety of features.</a:t>
            </a: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17CFA8C8-6677-40EA-BF56-B324D7E295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46540" y="1971672"/>
            <a:ext cx="4800600" cy="2595419"/>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Used Car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buFont typeface="Wingdings" panose="05000000000000000000" pitchFamily="2" charset="2"/>
              <a:buChar char="ü"/>
            </a:pPr>
            <a:r>
              <a:rPr lang="en-IN" sz="1900" dirty="0">
                <a:latin typeface="Century" panose="02040604050505020304" pitchFamily="18" charset="0"/>
              </a:rPr>
              <a:t> </a:t>
            </a:r>
            <a:r>
              <a:rPr lang="en-IN" sz="1900" spc="-5" dirty="0">
                <a:solidFill>
                  <a:srgbClr val="292929"/>
                </a:solidFill>
                <a:effectLst/>
                <a:latin typeface="Century" panose="02040604050505020304" pitchFamily="18" charset="0"/>
                <a:ea typeface="Calibri" panose="020F0502020204030204" pitchFamily="34" charset="0"/>
                <a:cs typeface="Calibri" panose="020F0502020204030204" pitchFamily="34" charset="0"/>
              </a:rPr>
              <a:t>The prices of new cars in the industry is fixed by the manufacturer with some additional costs incurred by the Government in the form of taxes. So, customers buying a new car can be assured of the money they invest to be worthy. But due to the increased price of new cars and the incapability of customers to buy new cars due to the lack of funds, used cars sales are on a global increase. There is a need for a used car price prediction system to effectively determine the worthiness of the car using a variety of features. Even though there are websites that offers this service, their prediction method may not be the best. Besides, different models and systems may contribute on predicting power for a used car’s actual market value. It is important to know their actual market value while both buying and selling.</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latin typeface="Century" panose="02040604050505020304" pitchFamily="18" charset="0"/>
            </a:endParaRPr>
          </a:p>
        </p:txBody>
      </p:sp>
      <p:pic>
        <p:nvPicPr>
          <p:cNvPr id="8" name="Content Placeholder 7">
            <a:extLst>
              <a:ext uri="{FF2B5EF4-FFF2-40B4-BE49-F238E27FC236}">
                <a16:creationId xmlns:a16="http://schemas.microsoft.com/office/drawing/2014/main" id="{084DB5AD-797A-4791-9C8B-C4F0577A0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80350" y="1916832"/>
            <a:ext cx="3614662" cy="4392487"/>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latin typeface="Century" panose="02040604050505020304" pitchFamily="18" charset="0"/>
                <a:cs typeface="Calibri" panose="020F0502020204030204" pitchFamily="34"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As a first step I have scrapped all the required information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cardekho</a:t>
            </a:r>
            <a:r>
              <a:rPr lang="en-IN" sz="1800" dirty="0">
                <a:effectLst/>
                <a:latin typeface="Century" panose="02040604050505020304" pitchFamily="18" charset="0"/>
                <a:ea typeface="Calibri" panose="020F0502020204030204" pitchFamily="34" charset="0"/>
                <a:cs typeface="Times New Roman" panose="02020603050405020304" pitchFamily="18" charset="0"/>
              </a:rPr>
              <a:t> website.</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imported required libraries and I have imported the dataset which was in excel format. </a:t>
            </a: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18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the dataset and I replaced them using imputation technique.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cargo_volume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and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Insp_score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they are useless.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all the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1026" name="Picture 2">
            <a:extLst>
              <a:ext uri="{FF2B5EF4-FFF2-40B4-BE49-F238E27FC236}">
                <a16:creationId xmlns:a16="http://schemas.microsoft.com/office/drawing/2014/main" id="{609AB715-970E-4D95-82F4-79B56825A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388" y="836712"/>
            <a:ext cx="11057680" cy="6021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442</TotalTime>
  <Words>2129</Words>
  <Application>Microsoft Office PowerPoint</Application>
  <PresentationFormat>Custom</PresentationFormat>
  <Paragraphs>122</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Currency Symbols 16x9</vt:lpstr>
      <vt:lpstr>Project Presentation On  “Used Car Price Prediction”</vt:lpstr>
      <vt:lpstr>Agenda:</vt:lpstr>
      <vt:lpstr>Overview:</vt:lpstr>
      <vt:lpstr>Problem Statement:</vt:lpstr>
      <vt:lpstr>Problem Understanding:</vt:lpstr>
      <vt:lpstr>What is Used Car Price Prediction?</vt:lpstr>
      <vt:lpstr>Importance of Used Car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 GradientBoostingRegressor:</vt:lpstr>
      <vt:lpstr>iv) DecisionTreeRegressor:</vt:lpstr>
      <vt:lpstr>v)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Sudhanshu Ranjan</cp:lastModifiedBy>
  <cp:revision>9</cp:revision>
  <dcterms:created xsi:type="dcterms:W3CDTF">2021-10-01T13:22:47Z</dcterms:created>
  <dcterms:modified xsi:type="dcterms:W3CDTF">2023-02-10T15:55:08Z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